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5" r:id="rId10"/>
    <p:sldId id="264" r:id="rId11"/>
    <p:sldId id="266" r:id="rId12"/>
    <p:sldId id="268" r:id="rId13"/>
    <p:sldId id="269" r:id="rId14"/>
    <p:sldId id="270" r:id="rId15"/>
    <p:sldId id="267" r:id="rId16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A0C27-6881-407C-B874-0CD5D787360D}" v="551" dt="2024-05-26T17:47:34.729"/>
    <p1510:client id="{A1DAAF80-540F-4107-A866-155781413387}" v="3" dt="2024-05-26T17:19:09.984"/>
    <p1510:client id="{B50F2F97-A27F-4698-B83C-3F3DC76F05CE}" v="14" dt="2024-05-26T20:22:55.175"/>
    <p1510:client id="{CDA50E89-7C4B-468E-9F2A-6C34D48EACAE}" v="1059" dt="2024-05-26T17:06:54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"/>
              <a:t>Asıl alt başlık stilini düzenlemek için tıklatın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Metin Kutusu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7" name="Metin Yer Tutucusu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8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9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11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aşlık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19" name="Metin Yer Tutucusu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0" name="Resim Yer Tutucusu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1" name="Metin Yer Tutucusu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2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3" name="Resim Yer Tutucusu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4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5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6" name="Resim Yer Tutucusu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27" name="Metin Yer Tutucusu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"/>
              <a:t>Resim eklemek için simgeye tıklayın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87A34-81AB-432B-8DAE-1953F412C126}" type="datetimeFigureOut">
              <a:rPr lang="en-US" dirty="0"/>
              <a:t>5/26/2024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"/>
              <a:t>Asıl başlık stilini düzenlemek için tıklayın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A87A34-81AB-432B-8DAE-1953F412C126}" type="datetimeFigureOut">
              <a:rPr lang="en-US" dirty="0"/>
              <a:pPr rtl="0"/>
              <a:t>5/26/2024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US" dirty="0"/>
              <a:pPr rtl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73100" y="2300821"/>
            <a:ext cx="11671299" cy="1221846"/>
          </a:xfrm>
        </p:spPr>
        <p:txBody>
          <a:bodyPr rtlCol="0">
            <a:normAutofit fontScale="9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ENGELLERDEN KAÇAN ROBOT ARABA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elektronik donanım, elektronik mühendisliği, Elektrik kabloları, devre bileşeni içeren bir resim&#10;&#10;Açıklama otomatik olarak oluşturuldu">
            <a:extLst>
              <a:ext uri="{FF2B5EF4-FFF2-40B4-BE49-F238E27FC236}">
                <a16:creationId xmlns:a16="http://schemas.microsoft.com/office/drawing/2014/main" id="{B64345CE-87A9-8428-0CA1-B252D7F7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0" y="3175747"/>
            <a:ext cx="2189630" cy="2915771"/>
          </a:xfrm>
          <a:prstGeom prst="rect">
            <a:avLst/>
          </a:prstGeom>
        </p:spPr>
      </p:pic>
      <p:pic>
        <p:nvPicPr>
          <p:cNvPr id="5" name="Resim 4" descr="kişi, şahıs, elektronik mühendisliği, elektronik donanım, devre bileşeni içeren bir resim&#10;&#10;Açıklama otomatik olarak oluşturuldu">
            <a:extLst>
              <a:ext uri="{FF2B5EF4-FFF2-40B4-BE49-F238E27FC236}">
                <a16:creationId xmlns:a16="http://schemas.microsoft.com/office/drawing/2014/main" id="{8F8B2E0F-E64B-5F7B-E7F5-AD947A37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38" y="1001806"/>
            <a:ext cx="2189630" cy="2915771"/>
          </a:xfrm>
          <a:prstGeom prst="rect">
            <a:avLst/>
          </a:prstGeom>
        </p:spPr>
      </p:pic>
      <p:pic>
        <p:nvPicPr>
          <p:cNvPr id="6" name="Resim 5" descr="elektronik mühendisliği, elektronik donanım, devre bileşeni, elektronik bileşen içeren bir resim&#10;&#10;Açıklama otomatik olarak oluşturuldu">
            <a:extLst>
              <a:ext uri="{FF2B5EF4-FFF2-40B4-BE49-F238E27FC236}">
                <a16:creationId xmlns:a16="http://schemas.microsoft.com/office/drawing/2014/main" id="{C8715438-D9A2-DD75-AEB9-108CFC37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08" y="3175747"/>
            <a:ext cx="2189630" cy="2915771"/>
          </a:xfrm>
          <a:prstGeom prst="rect">
            <a:avLst/>
          </a:prstGeom>
        </p:spPr>
      </p:pic>
      <p:pic>
        <p:nvPicPr>
          <p:cNvPr id="7" name="Resim 6" descr="iç mekan, kişi, şahıs, elektronik donanım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3C85E16C-28E7-7DA2-A8F2-604473C96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97" y="912159"/>
            <a:ext cx="2189630" cy="3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05-26 saat 20.15.59_b4f7151b">
            <a:hlinkClick r:id="" action="ppaction://media"/>
            <a:extLst>
              <a:ext uri="{FF2B5EF4-FFF2-40B4-BE49-F238E27FC236}">
                <a16:creationId xmlns:a16="http://schemas.microsoft.com/office/drawing/2014/main" id="{076C5EC6-9CFB-553E-71D5-0FD6BFED7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-2116"/>
            <a:ext cx="12187766" cy="68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FF433A-2C07-DA14-7C75-7FBB633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764373"/>
            <a:ext cx="10261600" cy="1293028"/>
          </a:xfrm>
        </p:spPr>
        <p:txBody>
          <a:bodyPr/>
          <a:lstStyle/>
          <a:p>
            <a:r>
              <a:rPr lang="tr-TR">
                <a:latin typeface="Calibri"/>
                <a:ea typeface="Calibri"/>
                <a:cs typeface="Calibri"/>
              </a:rPr>
              <a:t>Proje gelecekte nasıl geliştirilebilir?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AD8B4E-8F4A-55A8-0CB3-4893F71B3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Sensör İyileştirmeleri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Yazılım ve Algoritma Geliştirmeleri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Motor ve Mekanik İyileştirmeler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Güç Yönetimi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Kablosuz İletişim ve Uzaktan Kontrol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Görüntü İşleme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Geri Bildirim ve Otomatik Hata Düzeltme</a:t>
            </a:r>
            <a:endParaRPr lang="tr-TR" sz="2400"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tr-TR" sz="24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Prototip ve Ürün Tasarımı</a:t>
            </a:r>
            <a:endParaRPr lang="tr-TR" sz="2400">
              <a:latin typeface="Calibri"/>
              <a:ea typeface="Calibri"/>
              <a:cs typeface="Calibri"/>
            </a:endParaRPr>
          </a:p>
          <a:p>
            <a:endParaRPr lang="tr-T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77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37A6CE-D885-5B67-50E2-59D37DBF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9644"/>
            <a:ext cx="10820400" cy="547404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tr-TR" b="1">
                <a:latin typeface="Calibri"/>
                <a:ea typeface="Calibri"/>
                <a:cs typeface="Calibri"/>
              </a:rPr>
              <a:t>Sensör iyileştirmeleri:</a:t>
            </a:r>
          </a:p>
          <a:p>
            <a:pPr marL="0" indent="0">
              <a:buNone/>
            </a:pPr>
            <a:r>
              <a:rPr lang="tr-TR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Daha Fazla Sensör Eklemek</a:t>
            </a:r>
          </a:p>
          <a:p>
            <a:pPr marL="0" indent="0">
              <a:buNone/>
            </a:pPr>
            <a:r>
              <a:rPr lang="tr-TR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Farklı Sensör Türleri Kullanmak (Kızılötesi Sensör)</a:t>
            </a:r>
          </a:p>
          <a:p>
            <a:pPr marL="0" indent="0">
              <a:buNone/>
            </a:pPr>
            <a:endParaRPr lang="tr-TR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tr-TR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Yazılım ve Algoritma Geliştirmeleri:</a:t>
            </a:r>
          </a:p>
          <a:p>
            <a:pPr marL="0" lvl="1" indent="0">
              <a:buNone/>
            </a:pPr>
            <a:r>
              <a:rPr lang="tr-TR" sz="220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Yapay zeka ve makine öğrenimi algoritmaları kullanarak robotun engellerden kaçma stratejilerini optimize edebilirsiniz.</a:t>
            </a:r>
            <a:endParaRPr lang="tr-TR" sz="2200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 marL="0" lvl="1" indent="0">
              <a:buNone/>
            </a:pPr>
            <a:endParaRPr lang="tr-TR" sz="2200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 marL="0" lvl="1" indent="0">
              <a:buNone/>
            </a:pPr>
            <a:r>
              <a:rPr lang="tr-TR" sz="22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Motor ve Mekanik İyileştirmeler:</a:t>
            </a:r>
          </a:p>
          <a:p>
            <a:pPr marL="0" lvl="1" indent="0">
              <a:buNone/>
            </a:pPr>
            <a:r>
              <a:rPr lang="tr-TR" sz="2200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Daha güçlü motorlar</a:t>
            </a:r>
          </a:p>
          <a:p>
            <a:pPr marL="0" lvl="1" indent="0">
              <a:buNone/>
            </a:pPr>
            <a:r>
              <a:rPr lang="tr-TR" sz="2200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Süspansiyon sistemi</a:t>
            </a:r>
          </a:p>
          <a:p>
            <a:pPr marL="0" lvl="1" indent="0">
              <a:buNone/>
            </a:pPr>
            <a:endParaRPr lang="tr-TR" sz="2200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 marL="0" lvl="1" indent="0">
              <a:buNone/>
            </a:pPr>
            <a:r>
              <a:rPr lang="tr-TR" sz="2200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Güç Yönetimi</a:t>
            </a:r>
          </a:p>
          <a:p>
            <a:pPr marL="0" indent="0">
              <a:buNone/>
            </a:pPr>
            <a:r>
              <a:rPr lang="tr-TR" b="1">
                <a:latin typeface="Calibri"/>
                <a:ea typeface="+mn-lt"/>
                <a:cs typeface="+mn-lt"/>
              </a:rPr>
              <a:t>Daha Verimli Güç Kaynakları:</a:t>
            </a:r>
            <a:r>
              <a:rPr lang="tr-TR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tr-TR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Lityum polimer (</a:t>
            </a:r>
            <a:r>
              <a:rPr lang="tr-TR" err="1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Li</a:t>
            </a:r>
            <a:r>
              <a:rPr lang="tr-TR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-Po) piller gibi daha verimli ve hafif piller kullanarak robotun çalışma süresini artırabilirsiniz.</a:t>
            </a:r>
            <a:endParaRPr lang="tr-TR">
              <a:latin typeface="Calibri"/>
              <a:ea typeface="Calibri"/>
              <a:cs typeface="Calibri"/>
            </a:endParaRPr>
          </a:p>
          <a:p>
            <a:pPr marL="0" lvl="1" indent="0">
              <a:buNone/>
            </a:pPr>
            <a:br>
              <a:rPr lang="en-US"/>
            </a:br>
            <a:endParaRPr lang="en-US" sz="18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tr-TR" sz="1500" b="1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CB76AD-3814-55E7-2EDA-B50DEEB7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9977"/>
            <a:ext cx="10820400" cy="636304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Kablosuz İletişim ve Uzaktan Kontrol</a:t>
            </a:r>
            <a:endParaRPr lang="tr-TR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tr-TR" sz="2000" b="1" dirty="0">
                <a:latin typeface="Calibri"/>
                <a:ea typeface="+mn-lt"/>
                <a:cs typeface="+mn-lt"/>
              </a:rPr>
              <a:t>Bluetooth veya </a:t>
            </a:r>
            <a:r>
              <a:rPr lang="tr-TR" sz="2000" b="1" dirty="0" err="1">
                <a:latin typeface="Calibri"/>
                <a:ea typeface="+mn-lt"/>
                <a:cs typeface="+mn-lt"/>
              </a:rPr>
              <a:t>Wi</a:t>
            </a:r>
            <a:r>
              <a:rPr lang="tr-TR" sz="2000" b="1" dirty="0">
                <a:latin typeface="Calibri"/>
                <a:ea typeface="+mn-lt"/>
                <a:cs typeface="+mn-lt"/>
              </a:rPr>
              <a:t>-Fi Modülleri:</a:t>
            </a:r>
            <a:r>
              <a:rPr lang="tr-TR" sz="2000" b="1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tr-TR" sz="2000" dirty="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Robotu uzaktan kontrol edebilmek ve verileri gerçek zamanlı olarak izleyebilmek için Bluetooth veya </a:t>
            </a:r>
            <a:r>
              <a:rPr lang="tr-TR" sz="2000" dirty="0" err="1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Wi</a:t>
            </a:r>
            <a:r>
              <a:rPr lang="tr-TR" sz="2000" dirty="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-Fi modülleri ekleyebilirsiniz.</a:t>
            </a:r>
            <a:endParaRPr lang="tr-TR" sz="2000" dirty="0">
              <a:latin typeface="Calibri"/>
            </a:endParaRPr>
          </a:p>
          <a:p>
            <a:pPr marL="0" indent="0">
              <a:buNone/>
            </a:pPr>
            <a:endParaRPr lang="tr-TR" sz="2000">
              <a:solidFill>
                <a:srgbClr val="ECECEC"/>
              </a:solidFill>
              <a:latin typeface="Calibri"/>
            </a:endParaRPr>
          </a:p>
          <a:p>
            <a:pPr>
              <a:buNone/>
            </a:pPr>
            <a:r>
              <a:rPr lang="tr-TR" b="1" dirty="0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Görüntü İşleme</a:t>
            </a:r>
            <a:endParaRPr lang="tr-TR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tr-TR" b="1" dirty="0">
                <a:latin typeface="Calibri"/>
                <a:ea typeface="+mn-lt"/>
                <a:cs typeface="+mn-lt"/>
              </a:rPr>
              <a:t>Kamera Eklemek:</a:t>
            </a:r>
            <a:r>
              <a:rPr lang="tr-TR" b="1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tr-TR" sz="2200" dirty="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Bir kamera ekleyerek görüntü işleme algoritmaları ile robotun çevresini daha iyi anlamasını sağlayabilirsiniz.</a:t>
            </a:r>
            <a:endParaRPr lang="tr-TR" sz="22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tr-TR" b="1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b="1" dirty="0">
                <a:solidFill>
                  <a:srgbClr val="ECECEC"/>
                </a:solidFill>
              </a:rPr>
              <a:t>Geri Bildirim ve Otomatik Hata Düzeltme</a:t>
            </a:r>
            <a:endParaRPr lang="tr-TR" dirty="0"/>
          </a:p>
          <a:p>
            <a:pPr marL="0" indent="0">
              <a:buNone/>
            </a:pPr>
            <a:r>
              <a:rPr lang="tr-TR" b="1" dirty="0">
                <a:latin typeface="Calibri"/>
                <a:ea typeface="+mn-lt"/>
                <a:cs typeface="+mn-lt"/>
              </a:rPr>
              <a:t>Sensör Geri Bildirimi:</a:t>
            </a:r>
            <a:r>
              <a:rPr lang="tr-TR" b="1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tr-TR" dirty="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Sensör verilerini analiz ederek hataları tespit eden ve düzelten bir sistem geliştirebilirsiniz.</a:t>
            </a:r>
            <a:endParaRPr lang="tr-TR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tr-TR">
              <a:solidFill>
                <a:srgbClr val="ECECEC"/>
              </a:solidFill>
              <a:latin typeface="Calibri"/>
            </a:endParaRPr>
          </a:p>
          <a:p>
            <a:pPr>
              <a:buNone/>
            </a:pPr>
            <a:r>
              <a:rPr lang="tr-TR" b="1" dirty="0">
                <a:solidFill>
                  <a:srgbClr val="ECECEC"/>
                </a:solidFill>
              </a:rPr>
              <a:t>Prototip ve Ürün Tasarımı</a:t>
            </a:r>
            <a:endParaRPr lang="tr-TR" dirty="0"/>
          </a:p>
          <a:p>
            <a:pPr marL="0" indent="0">
              <a:buNone/>
            </a:pPr>
            <a:r>
              <a:rPr lang="tr-TR" b="1" dirty="0">
                <a:latin typeface="Calibri"/>
                <a:ea typeface="+mn-lt"/>
                <a:cs typeface="+mn-lt"/>
              </a:rPr>
              <a:t>Daha Dayanıklı Malzemeler:</a:t>
            </a:r>
            <a:r>
              <a:rPr lang="tr-TR" b="1" dirty="0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tr-TR" dirty="0">
                <a:solidFill>
                  <a:srgbClr val="ECECEC"/>
                </a:solidFill>
                <a:latin typeface="Calibri"/>
                <a:ea typeface="+mn-lt"/>
                <a:cs typeface="+mn-lt"/>
              </a:rPr>
              <a:t>Robotun şasesini ve diğer bileşenlerini daha dayanıklı ve hafif malzemelerden üreterek genel performansı artırabilirsiniz.</a:t>
            </a:r>
            <a:endParaRPr lang="tr-TR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tr-TR" b="1">
              <a:solidFill>
                <a:srgbClr val="ECECEC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/>
          </a:p>
          <a:p>
            <a:pPr marL="0" indent="0">
              <a:buNone/>
            </a:pPr>
            <a:endParaRPr lang="tr-TR">
              <a:solidFill>
                <a:srgbClr val="ECECEC"/>
              </a:solidFill>
              <a:latin typeface="Century Gothic"/>
              <a:ea typeface="Calibri"/>
              <a:cs typeface="Calibri"/>
            </a:endParaRPr>
          </a:p>
          <a:p>
            <a:pPr marL="0" indent="0">
              <a:buNone/>
            </a:pPr>
            <a:endParaRPr lang="tr-TR" sz="2000">
              <a:solidFill>
                <a:srgbClr val="ECECEC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 dirty="0"/>
            </a:br>
            <a:endParaRPr lang="en-US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593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A8A32B-8360-F3D3-DBDC-1ED846A5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/>
              <a:t>Grup Üyeleri:</a:t>
            </a:r>
          </a:p>
          <a:p>
            <a:pPr marL="0" indent="0">
              <a:buNone/>
            </a:pPr>
            <a:endParaRPr lang="tr-TR"/>
          </a:p>
          <a:p>
            <a:r>
              <a:rPr lang="tr-TR"/>
              <a:t>223010710065 Melike </a:t>
            </a:r>
            <a:r>
              <a:rPr lang="tr-TR" err="1"/>
              <a:t>Taşcı</a:t>
            </a:r>
            <a:r>
              <a:rPr lang="tr-TR"/>
              <a:t>  (Grup Başkanı) </a:t>
            </a:r>
          </a:p>
          <a:p>
            <a:r>
              <a:rPr lang="tr-TR"/>
              <a:t>223010710072 Mansur </a:t>
            </a:r>
            <a:r>
              <a:rPr lang="tr-TR" err="1"/>
              <a:t>Özyetişen</a:t>
            </a:r>
            <a:r>
              <a:rPr lang="tr-TR"/>
              <a:t> </a:t>
            </a:r>
          </a:p>
          <a:p>
            <a:r>
              <a:rPr lang="tr-TR"/>
              <a:t>223010710064 Hilal Mızrak </a:t>
            </a:r>
          </a:p>
          <a:p>
            <a:r>
              <a:rPr lang="tr-TR"/>
              <a:t>223010720024 Ayşe Duygu Teker </a:t>
            </a:r>
          </a:p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A972C45-BC6A-9891-EA1F-A70CE7D6AB97}"/>
              </a:ext>
            </a:extLst>
          </p:cNvPr>
          <p:cNvSpPr txBox="1"/>
          <p:nvPr/>
        </p:nvSpPr>
        <p:spPr>
          <a:xfrm>
            <a:off x="2180166" y="5503333"/>
            <a:ext cx="82147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200"/>
              <a:t>Bizi dinlediğiniz için teşekkür ederiz.</a:t>
            </a:r>
          </a:p>
        </p:txBody>
      </p:sp>
    </p:spTree>
    <p:extLst>
      <p:ext uri="{BB962C8B-B14F-4D97-AF65-F5344CB8AC3E}">
        <p14:creationId xmlns:p14="http://schemas.microsoft.com/office/powerpoint/2010/main" val="29811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9317C5-1CB0-B73D-82B7-A91BA41A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>
                <a:latin typeface="Calibri"/>
                <a:ea typeface="Calibri"/>
                <a:cs typeface="Calibri"/>
              </a:rPr>
              <a:t>Projenin amaçları ve hedefleri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8B0CFD-7F21-318B-82C6-49394EA2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Engelden Kaçan Robot Nedir?</a:t>
            </a:r>
          </a:p>
          <a:p>
            <a:pPr marL="0" indent="0">
              <a:buNone/>
            </a:pPr>
            <a:r>
              <a:rPr lang="tr-TR">
                <a:solidFill>
                  <a:srgbClr val="FFFFFF"/>
                </a:solidFill>
                <a:latin typeface="Calibri"/>
                <a:ea typeface="+mn-lt"/>
                <a:cs typeface="+mn-lt"/>
              </a:rPr>
              <a:t>Engelden kaçan robot, diğer adıyla engel algılayan robot, otonom olarak çevre kontrolü yapabilen ve hareketini önleyebilecek cisimleri atlatabilen robot tipidir.</a:t>
            </a:r>
            <a:endParaRPr lang="tr-TR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tr-TR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tr-TR">
                <a:latin typeface="Calibri"/>
                <a:ea typeface="Calibri"/>
                <a:cs typeface="Calibri"/>
              </a:rPr>
              <a:t>Hedefleri:</a:t>
            </a:r>
          </a:p>
          <a:p>
            <a:pPr marL="285750" indent="-285750">
              <a:buFont typeface="Arial"/>
              <a:buChar char="•"/>
            </a:pPr>
            <a:r>
              <a:rPr lang="tr-TR" b="1">
                <a:latin typeface="Calibri"/>
                <a:ea typeface="+mn-lt"/>
                <a:cs typeface="+mn-lt"/>
              </a:rPr>
              <a:t>Engel Tanıma ve Kaçınma:</a:t>
            </a:r>
            <a:r>
              <a:rPr lang="tr-TR">
                <a:latin typeface="Calibri"/>
                <a:ea typeface="+mn-lt"/>
                <a:cs typeface="+mn-lt"/>
              </a:rPr>
              <a:t> Robotun önündeki engelleri sensörler yardımıyla algılayabilmesi ve bu engellerden kaçınarak yoluna devam edebilmesi.</a:t>
            </a:r>
          </a:p>
          <a:p>
            <a:pPr marL="285750" indent="-285750">
              <a:buFont typeface="Arial"/>
              <a:buChar char="•"/>
            </a:pPr>
            <a:r>
              <a:rPr lang="tr-TR" b="1">
                <a:latin typeface="Calibri"/>
                <a:ea typeface="+mn-lt"/>
                <a:cs typeface="+mn-lt"/>
              </a:rPr>
              <a:t>Otonom Hareket:</a:t>
            </a:r>
            <a:r>
              <a:rPr lang="tr-TR">
                <a:latin typeface="Calibri"/>
                <a:ea typeface="+mn-lt"/>
                <a:cs typeface="+mn-lt"/>
              </a:rPr>
              <a:t> Robotun önceden tanımlanmış bir rota olmaksızın kendi başına hareket edebilmesi ve çevresini keşfetmesi.</a:t>
            </a:r>
          </a:p>
          <a:p>
            <a:pPr marL="285750" indent="-285750">
              <a:buFont typeface="Arial"/>
              <a:buChar char="•"/>
            </a:pPr>
            <a:r>
              <a:rPr lang="tr-TR" b="1">
                <a:latin typeface="Calibri"/>
                <a:ea typeface="+mn-lt"/>
                <a:cs typeface="+mn-lt"/>
              </a:rPr>
              <a:t>Gerçek Zamanlı İşleme:</a:t>
            </a:r>
            <a:r>
              <a:rPr lang="tr-TR">
                <a:latin typeface="Calibri"/>
                <a:ea typeface="+mn-lt"/>
                <a:cs typeface="+mn-lt"/>
              </a:rPr>
              <a:t> Engelleri gerçek zamanlı olarak algılayıp, gerekli kaçınma manevralarını hızlı ve etkili bir şekilde gerçekleştirebilmesi.</a:t>
            </a:r>
          </a:p>
          <a:p>
            <a:pPr marL="0" indent="0">
              <a:buNone/>
            </a:pPr>
            <a:endParaRPr lang="tr-TR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tr-TR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75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BE66A2-8453-8DDB-168B-22559083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>
                <a:solidFill>
                  <a:srgbClr val="ECECEC"/>
                </a:solidFill>
                <a:latin typeface="Calibri"/>
                <a:ea typeface="Calibri"/>
                <a:cs typeface="Calibri"/>
              </a:rPr>
              <a:t>Kullanılan Malzemeler</a:t>
            </a:r>
            <a:endParaRPr lang="tr-TR">
              <a:latin typeface="Calibri"/>
              <a:ea typeface="Calibri"/>
              <a:cs typeface="Calibri"/>
            </a:endParaRPr>
          </a:p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EA2BB5-C660-EFC2-0331-45648C07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134" y="1718310"/>
            <a:ext cx="8216900" cy="64053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tr-TR" sz="2600" dirty="0">
                <a:solidFill>
                  <a:srgbClr val="FFFFFF"/>
                </a:solidFill>
                <a:latin typeface="Calibri"/>
                <a:ea typeface="Roboto"/>
                <a:cs typeface="Roboto"/>
              </a:rPr>
              <a:t>Arduino UNO </a:t>
            </a:r>
            <a:endParaRPr lang="tr-TR" sz="2600" dirty="0">
              <a:latin typeface="Calibri"/>
              <a:ea typeface="Calibri"/>
              <a:cs typeface="Calibri"/>
            </a:endParaRPr>
          </a:p>
          <a:p>
            <a:r>
              <a:rPr lang="tr-TR" sz="2600" dirty="0">
                <a:solidFill>
                  <a:srgbClr val="FFFFFF"/>
                </a:solidFill>
                <a:latin typeface="Calibri"/>
                <a:ea typeface="Roboto"/>
                <a:cs typeface="Roboto"/>
              </a:rPr>
              <a:t>HC-SR04 Ultrasonik Mesafe sensörü</a:t>
            </a:r>
            <a:endParaRPr lang="tr-TR" sz="2600" dirty="0">
              <a:latin typeface="Calibri"/>
              <a:ea typeface="Calibri"/>
              <a:cs typeface="Calibri"/>
            </a:endParaRPr>
          </a:p>
          <a:p>
            <a:r>
              <a:rPr lang="tr-TR" sz="2600" dirty="0">
                <a:latin typeface="Calibri"/>
                <a:ea typeface="Calibri"/>
                <a:cs typeface="Calibri"/>
              </a:rPr>
              <a:t>2WD Araç Şasesi:</a:t>
            </a:r>
          </a:p>
          <a:p>
            <a:pPr marL="0" indent="0">
              <a:buNone/>
            </a:pPr>
            <a:r>
              <a:rPr lang="tr-TR" sz="2600" dirty="0">
                <a:latin typeface="Calibri"/>
                <a:ea typeface="+mn-lt"/>
                <a:cs typeface="+mn-lt"/>
              </a:rPr>
              <a:t>  a)2 Adet - 65mm çaplı tekerlek.</a:t>
            </a:r>
          </a:p>
          <a:p>
            <a:pPr marL="0" indent="0">
              <a:buNone/>
            </a:pPr>
            <a:r>
              <a:rPr lang="tr-TR" sz="2600" dirty="0">
                <a:latin typeface="Calibri"/>
                <a:ea typeface="+mn-lt"/>
                <a:cs typeface="+mn-lt"/>
              </a:rPr>
              <a:t>  b)2 Adet - Plastik Dişlili Redüktörlü motor + Enkoder diski.</a:t>
            </a:r>
          </a:p>
          <a:p>
            <a:pPr marL="0" indent="0">
              <a:buNone/>
            </a:pPr>
            <a:r>
              <a:rPr lang="tr-TR" sz="2600" dirty="0">
                <a:latin typeface="Calibri"/>
                <a:ea typeface="+mn-lt"/>
                <a:cs typeface="+mn-lt"/>
              </a:rPr>
              <a:t>  c)1 Adet -Araba Gövdesi (Şeffaf)</a:t>
            </a:r>
            <a:endParaRPr lang="tr-TR" dirty="0"/>
          </a:p>
          <a:p>
            <a:pPr marL="0" indent="0">
              <a:buNone/>
            </a:pPr>
            <a:r>
              <a:rPr lang="tr-TR" sz="2600" dirty="0">
                <a:latin typeface="Calibri"/>
                <a:ea typeface="+mn-lt"/>
                <a:cs typeface="+mn-lt"/>
              </a:rPr>
              <a:t>  d)1 Adet Sarhoş teker</a:t>
            </a:r>
          </a:p>
          <a:p>
            <a:r>
              <a:rPr lang="tr-TR" sz="2600" dirty="0">
                <a:latin typeface="Calibri"/>
                <a:ea typeface="+mn-lt"/>
                <a:cs typeface="+mn-lt"/>
              </a:rPr>
              <a:t>L298N Motor Sürücü Kartı</a:t>
            </a:r>
          </a:p>
          <a:p>
            <a:r>
              <a:rPr lang="tr-TR" sz="2600" dirty="0" err="1">
                <a:latin typeface="Calibri"/>
                <a:ea typeface="Calibri"/>
                <a:cs typeface="Calibri"/>
              </a:rPr>
              <a:t>Jumper</a:t>
            </a:r>
            <a:r>
              <a:rPr lang="tr-TR" sz="2600" dirty="0">
                <a:latin typeface="Calibri"/>
                <a:ea typeface="Calibri"/>
                <a:cs typeface="Calibri"/>
              </a:rPr>
              <a:t> Kablo</a:t>
            </a:r>
          </a:p>
          <a:p>
            <a:r>
              <a:rPr lang="tr-TR" sz="2600" dirty="0">
                <a:latin typeface="Calibri"/>
                <a:ea typeface="Calibri"/>
                <a:cs typeface="Calibri"/>
              </a:rPr>
              <a:t>Pil Yatağı</a:t>
            </a:r>
          </a:p>
          <a:p>
            <a:r>
              <a:rPr lang="tr-TR" sz="2600" dirty="0">
                <a:latin typeface="Calibri"/>
                <a:ea typeface="Calibri"/>
                <a:cs typeface="Calibri"/>
              </a:rPr>
              <a:t>Anahtar</a:t>
            </a:r>
          </a:p>
          <a:p>
            <a:r>
              <a:rPr lang="tr-TR" sz="2600" dirty="0">
                <a:latin typeface="Calibri"/>
                <a:ea typeface="Calibri"/>
                <a:cs typeface="Calibri"/>
              </a:rPr>
              <a:t>6 Adet Pil </a:t>
            </a:r>
          </a:p>
          <a:p>
            <a:pPr marL="0" indent="0">
              <a:buNone/>
            </a:pPr>
            <a:endParaRPr lang="tr-TR" sz="2600">
              <a:latin typeface="Calibri"/>
              <a:cs typeface="Calibri"/>
            </a:endParaRPr>
          </a:p>
          <a:p>
            <a:br>
              <a:rPr lang="en-US" dirty="0"/>
            </a:br>
            <a:endParaRPr lang="tr-TR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431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elektronik donanım, kablo, elektronik mühendisliği, elektronik cihaz içeren bir resim&#10;&#10;Açıklama otomatik olarak oluşturuldu">
            <a:extLst>
              <a:ext uri="{FF2B5EF4-FFF2-40B4-BE49-F238E27FC236}">
                <a16:creationId xmlns:a16="http://schemas.microsoft.com/office/drawing/2014/main" id="{4B74F067-9851-3848-3856-5E68DAB11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38" y="1376017"/>
            <a:ext cx="3086100" cy="4114800"/>
          </a:xfrm>
        </p:spPr>
      </p:pic>
      <p:pic>
        <p:nvPicPr>
          <p:cNvPr id="5" name="Resim 4" descr="alet, Araba parçası, zemin, masa içeren bir resim&#10;&#10;Açıklama otomatik olarak oluşturuldu">
            <a:extLst>
              <a:ext uri="{FF2B5EF4-FFF2-40B4-BE49-F238E27FC236}">
                <a16:creationId xmlns:a16="http://schemas.microsoft.com/office/drawing/2014/main" id="{AFC71911-818A-C88C-2AF0-F827059B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03" y="1371600"/>
            <a:ext cx="3086100" cy="41148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3FB63DA-E9B1-F24D-A1D5-DA5765C2A1AD}"/>
              </a:ext>
            </a:extLst>
          </p:cNvPr>
          <p:cNvSpPr txBox="1"/>
          <p:nvPr/>
        </p:nvSpPr>
        <p:spPr>
          <a:xfrm>
            <a:off x="1288676" y="5681382"/>
            <a:ext cx="31690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>
                <a:latin typeface="Calibri"/>
                <a:ea typeface="Calibri"/>
                <a:cs typeface="Calibri"/>
              </a:rPr>
              <a:t>HC-SR04 Ultrasonik Mesafe sensörü</a:t>
            </a:r>
            <a:endParaRPr lang="tr-TR" sz="200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1C2F5DA-2DE7-86A7-2222-6F443D19DAE8}"/>
              </a:ext>
            </a:extLst>
          </p:cNvPr>
          <p:cNvSpPr txBox="1"/>
          <p:nvPr/>
        </p:nvSpPr>
        <p:spPr>
          <a:xfrm>
            <a:off x="6745940" y="5490882"/>
            <a:ext cx="309058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dirty="0">
                <a:latin typeface="Calibri"/>
                <a:ea typeface="Calibri"/>
                <a:cs typeface="Calibri"/>
              </a:rPr>
              <a:t>Arduino UNO</a:t>
            </a:r>
          </a:p>
          <a:p>
            <a:r>
              <a:rPr lang="tr-TR" sz="2000" dirty="0">
                <a:latin typeface="Calibri"/>
                <a:ea typeface="Calibri"/>
                <a:cs typeface="Calibri"/>
              </a:rPr>
              <a:t>L298N Motor Sürücü Kartı</a:t>
            </a:r>
          </a:p>
          <a:p>
            <a:r>
              <a:rPr lang="tr-TR" sz="2000" dirty="0">
                <a:latin typeface="Calibri"/>
                <a:ea typeface="Calibri"/>
                <a:cs typeface="Calibri"/>
              </a:rPr>
              <a:t>Tekerlekler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11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kişi, şahıs, alet, tekerlek, araba lastiği içeren bir resim&#10;&#10;Açıklama otomatik olarak oluşturuldu">
            <a:extLst>
              <a:ext uri="{FF2B5EF4-FFF2-40B4-BE49-F238E27FC236}">
                <a16:creationId xmlns:a16="http://schemas.microsoft.com/office/drawing/2014/main" id="{12D6923E-86D5-CA0A-0249-825F61A8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62" y="1606924"/>
            <a:ext cx="3086100" cy="41148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9017995-A5AC-8F78-98EB-37182FBB87DB}"/>
              </a:ext>
            </a:extLst>
          </p:cNvPr>
          <p:cNvSpPr txBox="1"/>
          <p:nvPr/>
        </p:nvSpPr>
        <p:spPr>
          <a:xfrm>
            <a:off x="5995147" y="3070411"/>
            <a:ext cx="5017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600">
                <a:latin typeface="Calibri"/>
                <a:ea typeface="Calibri"/>
                <a:cs typeface="Calibri"/>
              </a:rPr>
              <a:t>Plastik Dişlili Redüktörlü motor lehim aşaması</a:t>
            </a:r>
            <a:endParaRPr lang="tr-TR" sz="3600"/>
          </a:p>
        </p:txBody>
      </p:sp>
    </p:spTree>
    <p:extLst>
      <p:ext uri="{BB962C8B-B14F-4D97-AF65-F5344CB8AC3E}">
        <p14:creationId xmlns:p14="http://schemas.microsoft.com/office/powerpoint/2010/main" val="31763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elektronik donanım, iç mekan, meti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EDBCB9ED-5930-F10B-7B83-B200C1F3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32" y="1718983"/>
            <a:ext cx="3086100" cy="41148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8B5DABB-BF90-7EDA-3126-F041A79FAE8C}"/>
              </a:ext>
            </a:extLst>
          </p:cNvPr>
          <p:cNvSpPr txBox="1"/>
          <p:nvPr/>
        </p:nvSpPr>
        <p:spPr>
          <a:xfrm>
            <a:off x="3653116" y="963705"/>
            <a:ext cx="5841627" cy="5553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Grup üyesi olan Melike arkadaşımızın kod parçası:</a:t>
            </a:r>
          </a:p>
          <a:p>
            <a:endParaRPr lang="tr-TR" sz="2000">
              <a:solidFill>
                <a:srgbClr val="FFFFFF"/>
              </a:solidFill>
              <a:latin typeface="Century Gothic"/>
            </a:endParaRP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echoPin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12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 </a:t>
            </a:r>
            <a:endParaRPr lang="tr-TR" sz="1200"/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trigPin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13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MotorR1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7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MotorR2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6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20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MotorRenable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9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/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MotorL1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MotorL2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4</a:t>
            </a: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MotorLenable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3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en-US" sz="1200"/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#define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MESAFE_SINIRI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</a:t>
            </a:r>
          </a:p>
          <a:p>
            <a:endParaRPr lang="tr-TR" sz="1200">
              <a:solidFill>
                <a:srgbClr val="7FCBCD"/>
              </a:solidFill>
              <a:latin typeface="Consolas"/>
            </a:endParaRPr>
          </a:p>
          <a:p>
            <a:r>
              <a:rPr lang="tr-TR" sz="1200" err="1">
                <a:solidFill>
                  <a:srgbClr val="0CA1A6"/>
                </a:solidFill>
                <a:latin typeface="Consolas"/>
              </a:rPr>
              <a:t>long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sure,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en-US" sz="1200">
              <a:solidFill>
                <a:srgbClr val="FFFFFF"/>
              </a:solidFill>
              <a:latin typeface="Century Gothic" panose="020B0502020202020204"/>
            </a:endParaRPr>
          </a:p>
          <a:p>
            <a:endParaRPr lang="tr-TR" sz="1200">
              <a:solidFill>
                <a:srgbClr val="7F8C8D"/>
              </a:solidFill>
              <a:latin typeface="Consolas"/>
            </a:endParaRPr>
          </a:p>
          <a:p>
            <a:r>
              <a:rPr lang="tr-TR" sz="1200" err="1">
                <a:solidFill>
                  <a:srgbClr val="0CA1A6"/>
                </a:solidFill>
                <a:latin typeface="Consolas"/>
              </a:rPr>
              <a:t>void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setup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 {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echoPin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INPUT);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trigPin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OUTPUT);</a:t>
            </a: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(MotorL1, OUTPUT);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(MotorL2, OUTPUT);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MotorLenable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OUTPUT); 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(MotorR1, OUTPUT);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(MotorR2, OUTPUT);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pinMode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MotorRenable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OUTPUT);</a:t>
            </a:r>
          </a:p>
          <a:p>
            <a:endParaRPr lang="tr-TR" sz="1200">
              <a:solidFill>
                <a:srgbClr val="DAE3E3"/>
              </a:solidFill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Serial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.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begin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9600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}</a:t>
            </a:r>
            <a:br>
              <a:rPr lang="en-US" sz="2000"/>
            </a:br>
            <a:endParaRPr lang="en-US" sz="2000"/>
          </a:p>
          <a:p>
            <a:endParaRPr lang="en-US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4752E9A-F3EC-B60E-41B0-FC59F7667AF5}"/>
              </a:ext>
            </a:extLst>
          </p:cNvPr>
          <p:cNvSpPr txBox="1"/>
          <p:nvPr/>
        </p:nvSpPr>
        <p:spPr>
          <a:xfrm>
            <a:off x="7922559" y="1871382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tr-TR"/>
          </a:p>
          <a:p>
            <a:r>
              <a:rPr lang="tr-TR" sz="1200" err="1">
                <a:solidFill>
                  <a:srgbClr val="0CA1A6"/>
                </a:solidFill>
                <a:latin typeface="Consolas"/>
              </a:rPr>
              <a:t>void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loop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 {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 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=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mesafeOlc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Serial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.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println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 </a:t>
            </a:r>
            <a:r>
              <a:rPr lang="tr-TR" sz="1200" err="1">
                <a:solidFill>
                  <a:srgbClr val="C586C0"/>
                </a:solidFill>
                <a:latin typeface="Consolas"/>
              </a:rPr>
              <a:t>if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&lt; MESAFE_SINIRI) {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F39C12"/>
                </a:solidFill>
                <a:latin typeface="Consolas"/>
              </a:rPr>
              <a:t>     geri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500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sag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500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r>
              <a:rPr lang="tr-TR" sz="1200">
                <a:solidFill>
                  <a:srgbClr val="F39C12"/>
                </a:solidFill>
                <a:latin typeface="Consolas"/>
              </a:rPr>
              <a:t>sol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500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} 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C586C0"/>
                </a:solidFill>
                <a:latin typeface="Consolas"/>
              </a:rPr>
              <a:t>else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{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   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F39C12"/>
                </a:solidFill>
                <a:latin typeface="Consolas"/>
              </a:rPr>
              <a:t>ileri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}</a:t>
            </a:r>
            <a:endParaRPr lang="tr-TR" sz="1200">
              <a:latin typeface="Consolas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}</a:t>
            </a:r>
            <a:endParaRPr lang="tr-TR" sz="1200">
              <a:latin typeface="Consolas"/>
            </a:endParaRPr>
          </a:p>
          <a:p>
            <a:br>
              <a:rPr lang="en-US"/>
            </a:br>
            <a:endParaRPr lang="en-US"/>
          </a:p>
          <a:p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563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6C4CE538-C081-6F88-1D6D-6990227A4E43}"/>
              </a:ext>
            </a:extLst>
          </p:cNvPr>
          <p:cNvSpPr txBox="1"/>
          <p:nvPr/>
        </p:nvSpPr>
        <p:spPr>
          <a:xfrm>
            <a:off x="4628029" y="963704"/>
            <a:ext cx="7438464" cy="5663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Grup üyesi olan Hilal arkadaşımızın kod parçası:</a:t>
            </a:r>
          </a:p>
          <a:p>
            <a:br>
              <a:rPr lang="en-US"/>
            </a:br>
            <a:endParaRPr lang="en-US" sz="2000"/>
          </a:p>
          <a:p>
            <a:r>
              <a:rPr lang="tr-TR" sz="1200" err="1">
                <a:solidFill>
                  <a:srgbClr val="0CA1A6"/>
                </a:solidFill>
                <a:latin typeface="Consolas"/>
              </a:rPr>
              <a:t>long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mesafeOlc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() {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0CA1A6"/>
                </a:solidFill>
                <a:latin typeface="Consolas"/>
              </a:rPr>
              <a:t>long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toplamUzaklik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=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0CA1A6"/>
                </a:solidFill>
                <a:latin typeface="Consolas"/>
              </a:rPr>
              <a:t>const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0CA1A6"/>
                </a:solidFill>
                <a:latin typeface="Consolas"/>
              </a:rPr>
              <a:t>int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olcumSayisi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=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5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</a:t>
            </a:r>
            <a:endParaRPr lang="tr-TR" sz="1200"/>
          </a:p>
          <a:p>
            <a:br>
              <a:rPr lang="en-US"/>
            </a:br>
            <a:endParaRPr lang="en-US" sz="20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C586C0"/>
                </a:solidFill>
                <a:latin typeface="Consolas"/>
              </a:rPr>
              <a:t>for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(</a:t>
            </a:r>
            <a:r>
              <a:rPr lang="tr-TR" sz="1200" err="1">
                <a:solidFill>
                  <a:srgbClr val="0CA1A6"/>
                </a:solidFill>
                <a:latin typeface="Consolas"/>
              </a:rPr>
              <a:t>int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i =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 i &lt;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olcumSayisi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 i++) {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trigPin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LOW);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delayMicroseconds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2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trigPin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HIGH);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delayMicroseconds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10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endParaRPr lang="tr-TR" sz="12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trigPin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LOW);</a:t>
            </a:r>
            <a:br>
              <a:rPr lang="en-US" sz="2000"/>
            </a:br>
            <a:endParaRPr lang="en-US" sz="20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sure =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pulseIn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echoPin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, HIGH);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toplamUzaklik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+= sure /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29.1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/ 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2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 </a:t>
            </a:r>
            <a:endParaRPr lang="tr-TR" sz="1200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  </a:t>
            </a:r>
            <a:r>
              <a:rPr lang="tr-TR" sz="1200" err="1">
                <a:solidFill>
                  <a:srgbClr val="F39C12"/>
                </a:solidFill>
                <a:latin typeface="Consolas"/>
              </a:rPr>
              <a:t>delay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200">
                <a:solidFill>
                  <a:srgbClr val="7FCBCD"/>
                </a:solidFill>
                <a:latin typeface="Consolas"/>
              </a:rPr>
              <a:t>10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);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 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  }</a:t>
            </a:r>
            <a:endParaRPr lang="tr-TR" sz="1200"/>
          </a:p>
          <a:p>
            <a:br>
              <a:rPr lang="en-US"/>
            </a:br>
            <a:endParaRPr lang="en-US" sz="2000"/>
          </a:p>
          <a:p>
            <a:r>
              <a:rPr lang="tr-TR" sz="12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200" err="1">
                <a:solidFill>
                  <a:srgbClr val="C586C0"/>
                </a:solidFill>
                <a:latin typeface="Consolas"/>
              </a:rPr>
              <a:t>return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toplamUzaklik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 / </a:t>
            </a:r>
            <a:r>
              <a:rPr lang="tr-TR" sz="1200" err="1">
                <a:solidFill>
                  <a:srgbClr val="DAE3E3"/>
                </a:solidFill>
                <a:latin typeface="Consolas"/>
              </a:rPr>
              <a:t>olcumSayisi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;</a:t>
            </a:r>
            <a:r>
              <a:rPr lang="tr-TR" sz="1200">
                <a:solidFill>
                  <a:srgbClr val="7F8C8D"/>
                </a:solidFill>
                <a:latin typeface="Consolas"/>
              </a:rPr>
              <a:t> </a:t>
            </a:r>
            <a:r>
              <a:rPr lang="tr-TR" sz="1200">
                <a:solidFill>
                  <a:srgbClr val="DAE3E3"/>
                </a:solidFill>
                <a:latin typeface="Consolas"/>
              </a:rPr>
              <a:t>}</a:t>
            </a:r>
            <a:endParaRPr lang="tr-TR" sz="1200"/>
          </a:p>
          <a:p>
            <a:br>
              <a:rPr lang="en-US"/>
            </a:br>
            <a:endParaRPr lang="en-US"/>
          </a:p>
          <a:p>
            <a:endParaRPr lang="tr-TR"/>
          </a:p>
        </p:txBody>
      </p:sp>
      <p:pic>
        <p:nvPicPr>
          <p:cNvPr id="2" name="Resim 1" descr="dizüstü, bilgisayar, iç meka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52411D5B-DF2E-4F61-9031-5609A968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67" y="1509183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iç mekan, elektronik donanım, kişi, şahıs, dizüstü içeren bir resim&#10;&#10;Açıklama otomatik olarak oluşturuldu">
            <a:extLst>
              <a:ext uri="{FF2B5EF4-FFF2-40B4-BE49-F238E27FC236}">
                <a16:creationId xmlns:a16="http://schemas.microsoft.com/office/drawing/2014/main" id="{E801F34C-359A-0F57-0B63-B261E80F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44" y="1506071"/>
            <a:ext cx="3086100" cy="41148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73998F7-8D96-8017-CA06-2AAABAB0C49E}"/>
              </a:ext>
            </a:extLst>
          </p:cNvPr>
          <p:cNvSpPr txBox="1"/>
          <p:nvPr/>
        </p:nvSpPr>
        <p:spPr>
          <a:xfrm>
            <a:off x="5165911" y="1288675"/>
            <a:ext cx="6754905" cy="5570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Grup üyesi olan Duygu arkadaşımızın kod parçası: </a:t>
            </a:r>
          </a:p>
          <a:p>
            <a:endParaRPr lang="tr-TR"/>
          </a:p>
          <a:p>
            <a:r>
              <a:rPr lang="tr-TR" sz="1100" err="1">
                <a:solidFill>
                  <a:srgbClr val="0CA1A6"/>
                </a:solidFill>
                <a:latin typeface="Consolas"/>
              </a:rPr>
              <a:t>void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100">
                <a:solidFill>
                  <a:srgbClr val="F39C12"/>
                </a:solidFill>
                <a:latin typeface="Consolas"/>
              </a:rPr>
              <a:t>ileri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() {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>
              <a:solidFill>
                <a:srgbClr val="FFFFFF"/>
              </a:solidFill>
              <a:latin typeface="Century Gothic" panose="020B0502020202020204"/>
            </a:endParaRPr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(MotorR1, HIGH);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(MotorR2, LOW);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analogWrite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100" err="1">
                <a:solidFill>
                  <a:srgbClr val="DAE3E3"/>
                </a:solidFill>
                <a:latin typeface="Consolas"/>
              </a:rPr>
              <a:t>MotorRenable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, </a:t>
            </a:r>
            <a:r>
              <a:rPr lang="tr-TR" sz="1100">
                <a:solidFill>
                  <a:srgbClr val="7FCBCD"/>
                </a:solidFill>
                <a:latin typeface="Consolas"/>
              </a:rPr>
              <a:t>90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br>
              <a:rPr lang="en-US"/>
            </a:br>
            <a:endParaRPr lang="en-US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(MotorL1, HIGH);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(MotorL2, LOW);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analogWrite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100" err="1">
                <a:solidFill>
                  <a:srgbClr val="DAE3E3"/>
                </a:solidFill>
                <a:latin typeface="Consolas"/>
              </a:rPr>
              <a:t>MotorLenable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, </a:t>
            </a:r>
            <a:r>
              <a:rPr lang="tr-TR" sz="1100">
                <a:solidFill>
                  <a:srgbClr val="7FCBCD"/>
                </a:solidFill>
                <a:latin typeface="Consolas"/>
              </a:rPr>
              <a:t>90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}</a:t>
            </a:r>
            <a:endParaRPr lang="tr-TR"/>
          </a:p>
          <a:p>
            <a:br>
              <a:rPr lang="en-US"/>
            </a:br>
            <a:endParaRPr lang="en-US"/>
          </a:p>
          <a:p>
            <a:r>
              <a:rPr lang="tr-TR" sz="1100" err="1">
                <a:solidFill>
                  <a:srgbClr val="0CA1A6"/>
                </a:solidFill>
                <a:latin typeface="Consolas"/>
              </a:rPr>
              <a:t>void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sag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() {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(MotorR1, LOW);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(MotorR2, HIGH);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analogWrite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100" err="1">
                <a:solidFill>
                  <a:srgbClr val="DAE3E3"/>
                </a:solidFill>
                <a:latin typeface="Consolas"/>
              </a:rPr>
              <a:t>MotorRenable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, </a:t>
            </a:r>
            <a:r>
              <a:rPr lang="tr-TR" sz="1100">
                <a:solidFill>
                  <a:srgbClr val="7FCBCD"/>
                </a:solidFill>
                <a:latin typeface="Consolas"/>
              </a:rPr>
              <a:t>90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);</a:t>
            </a:r>
            <a:endParaRPr lang="tr-TR" sz="1100">
              <a:solidFill>
                <a:srgbClr val="7F8C8D"/>
              </a:solidFill>
              <a:latin typeface="Consolas"/>
            </a:endParaRPr>
          </a:p>
          <a:p>
            <a:br>
              <a:rPr lang="en-US"/>
            </a:br>
            <a:endParaRPr lang="en-US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(MotorL1, HIGH);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digitalWrite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(MotorL2, LOW);</a:t>
            </a:r>
            <a:r>
              <a:rPr lang="tr-TR" sz="1100">
                <a:solidFill>
                  <a:srgbClr val="7F8C8D"/>
                </a:solidFill>
                <a:latin typeface="Consolas"/>
              </a:rPr>
              <a:t> </a:t>
            </a:r>
            <a:endParaRPr lang="tr-TR"/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  </a:t>
            </a:r>
            <a:r>
              <a:rPr lang="tr-TR" sz="1100" err="1">
                <a:solidFill>
                  <a:srgbClr val="F39C12"/>
                </a:solidFill>
                <a:latin typeface="Consolas"/>
              </a:rPr>
              <a:t>analogWrite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(</a:t>
            </a:r>
            <a:r>
              <a:rPr lang="tr-TR" sz="1100" err="1">
                <a:solidFill>
                  <a:srgbClr val="DAE3E3"/>
                </a:solidFill>
                <a:latin typeface="Consolas"/>
              </a:rPr>
              <a:t>MotorLenable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, </a:t>
            </a:r>
            <a:r>
              <a:rPr lang="tr-TR" sz="1100">
                <a:solidFill>
                  <a:srgbClr val="7FCBCD"/>
                </a:solidFill>
                <a:latin typeface="Consolas"/>
              </a:rPr>
              <a:t>90</a:t>
            </a:r>
            <a:r>
              <a:rPr lang="tr-TR" sz="1100">
                <a:solidFill>
                  <a:srgbClr val="DAE3E3"/>
                </a:solidFill>
                <a:latin typeface="Consolas"/>
              </a:rPr>
              <a:t>);</a:t>
            </a:r>
            <a:endParaRPr lang="tr-TR" sz="1100">
              <a:solidFill>
                <a:srgbClr val="7F8C8D"/>
              </a:solidFill>
              <a:latin typeface="Consolas"/>
            </a:endParaRPr>
          </a:p>
          <a:p>
            <a:r>
              <a:rPr lang="tr-TR" sz="1100">
                <a:solidFill>
                  <a:srgbClr val="DAE3E3"/>
                </a:solidFill>
                <a:latin typeface="Consolas"/>
              </a:rPr>
              <a:t>}</a:t>
            </a:r>
            <a:endParaRPr lang="tr-TR"/>
          </a:p>
          <a:p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035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5C5F88-1693-AD26-0805-B15DA52DB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682" y="636941"/>
            <a:ext cx="6494930" cy="450597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tr-TR" sz="6400" dirty="0">
                <a:latin typeface="Calibri"/>
                <a:ea typeface="Calibri"/>
                <a:cs typeface="Calibri"/>
              </a:rPr>
              <a:t>Grup</a:t>
            </a:r>
            <a:r>
              <a:rPr lang="tr-TR" sz="6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üyesi olan Mansur arkadaşımızın kod </a:t>
            </a:r>
            <a:r>
              <a:rPr lang="tr-TR" sz="6400" dirty="0">
                <a:latin typeface="Calibri"/>
                <a:ea typeface="Calibri"/>
                <a:cs typeface="Calibri"/>
              </a:rPr>
              <a:t>parçası:</a:t>
            </a:r>
          </a:p>
          <a:p>
            <a:pPr>
              <a:buNone/>
            </a:pPr>
            <a:br>
              <a:rPr lang="en-US" dirty="0"/>
            </a:br>
            <a:endParaRPr lang="en-US" sz="64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 err="1">
                <a:solidFill>
                  <a:srgbClr val="0CA1A6"/>
                </a:solidFill>
                <a:latin typeface="Calibri"/>
                <a:ea typeface="Calibri"/>
                <a:cs typeface="Calibri"/>
              </a:rPr>
              <a:t>void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tr-TR" sz="6400" dirty="0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sol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() {</a:t>
            </a:r>
            <a:endParaRPr lang="tr-TR" sz="6400" dirty="0">
              <a:solidFill>
                <a:srgbClr val="7F8C8D"/>
              </a:solidFill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(MotorR1, HIGH);</a:t>
            </a:r>
            <a:endParaRPr lang="tr-TR" sz="6400" dirty="0">
              <a:solidFill>
                <a:srgbClr val="7F8C8D"/>
              </a:solidFill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(MotorR2, LOW);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analogWrite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tr-TR" sz="6400" dirty="0" err="1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MotorRenable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tr-TR" sz="6400" dirty="0">
                <a:solidFill>
                  <a:srgbClr val="7FCBCD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 sz="64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(MotorL1, LOW);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(MotorL2, HIGH);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analogWrite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tr-TR" sz="6400" dirty="0" err="1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MotorLenable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tr-TR" sz="6400" dirty="0">
                <a:solidFill>
                  <a:srgbClr val="7FCBCD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}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 err="1">
                <a:solidFill>
                  <a:srgbClr val="0CA1A6"/>
                </a:solidFill>
                <a:latin typeface="Calibri"/>
                <a:ea typeface="Calibri"/>
                <a:cs typeface="Calibri"/>
              </a:rPr>
              <a:t>void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tr-TR" sz="6400" dirty="0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geri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() {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(MotorR1, LOW);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(MotorR2, HIGH);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analogWrite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tr-TR" sz="6400" dirty="0" err="1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MotorRenable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tr-TR" sz="6400" dirty="0">
                <a:solidFill>
                  <a:srgbClr val="7FCBCD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br>
              <a:rPr lang="en-US" dirty="0"/>
            </a:br>
            <a:endParaRPr lang="en-US" sz="96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(MotorL1, LOW);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digitalWrite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(MotorL2, HIGH);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  </a:t>
            </a:r>
            <a:r>
              <a:rPr lang="tr-TR" sz="6400" dirty="0" err="1">
                <a:solidFill>
                  <a:srgbClr val="F39C12"/>
                </a:solidFill>
                <a:latin typeface="Calibri"/>
                <a:ea typeface="Calibri"/>
                <a:cs typeface="Calibri"/>
              </a:rPr>
              <a:t>analogWrite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tr-TR" sz="6400" dirty="0" err="1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MotorLenable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tr-TR" sz="6400" dirty="0">
                <a:solidFill>
                  <a:srgbClr val="7FCBCD"/>
                </a:solidFill>
                <a:latin typeface="Calibri"/>
                <a:ea typeface="Calibri"/>
                <a:cs typeface="Calibri"/>
              </a:rPr>
              <a:t>90</a:t>
            </a: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);</a:t>
            </a:r>
            <a:r>
              <a:rPr lang="tr-TR" sz="6400" dirty="0">
                <a:solidFill>
                  <a:srgbClr val="7F8C8D"/>
                </a:solidFill>
                <a:latin typeface="Calibri"/>
                <a:ea typeface="Calibri"/>
                <a:cs typeface="Calibri"/>
              </a:rPr>
              <a:t> 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tr-TR" sz="6400" dirty="0">
                <a:solidFill>
                  <a:srgbClr val="DAE3E3"/>
                </a:solidFill>
                <a:latin typeface="Calibri"/>
                <a:ea typeface="Calibri"/>
                <a:cs typeface="Calibri"/>
              </a:rPr>
              <a:t>}</a:t>
            </a:r>
            <a:endParaRPr lang="tr-TR" sz="6400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br>
              <a:rPr lang="en-US" dirty="0"/>
            </a:br>
            <a:endParaRPr lang="en-US"/>
          </a:p>
          <a:p>
            <a:pPr marL="0" indent="0">
              <a:buNone/>
            </a:pPr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00D33CB-EAFC-1038-DBA9-B0AA1DBF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710267"/>
            <a:ext cx="3086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0604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Application>Microsoft Office PowerPoint</Application>
  <PresentationFormat>Geniş ekran</PresentationFormat>
  <Slides>15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Uçak İzi</vt:lpstr>
      <vt:lpstr>ENGELLERDEN KAÇAN ROBOT ARABA</vt:lpstr>
      <vt:lpstr>Projenin amaçları ve hedefleri</vt:lpstr>
      <vt:lpstr>Kullanılan Malzemeler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Proje gelecekte nasıl geliştirilebilir?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revision>10</cp:revision>
  <dcterms:created xsi:type="dcterms:W3CDTF">2024-05-26T16:17:16Z</dcterms:created>
  <dcterms:modified xsi:type="dcterms:W3CDTF">2024-05-26T20:22:57Z</dcterms:modified>
</cp:coreProperties>
</file>